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25"/>
  </p:notesMasterIdLst>
  <p:handoutMasterIdLst>
    <p:handoutMasterId r:id="rId26"/>
  </p:handoutMasterIdLst>
  <p:sldIdLst>
    <p:sldId id="651" r:id="rId2"/>
    <p:sldId id="484" r:id="rId3"/>
    <p:sldId id="508" r:id="rId4"/>
    <p:sldId id="257" r:id="rId5"/>
    <p:sldId id="506" r:id="rId6"/>
    <p:sldId id="259" r:id="rId7"/>
    <p:sldId id="520" r:id="rId8"/>
    <p:sldId id="519" r:id="rId9"/>
    <p:sldId id="509" r:id="rId10"/>
    <p:sldId id="260" r:id="rId11"/>
    <p:sldId id="510" r:id="rId12"/>
    <p:sldId id="511" r:id="rId13"/>
    <p:sldId id="524" r:id="rId14"/>
    <p:sldId id="513" r:id="rId15"/>
    <p:sldId id="515" r:id="rId16"/>
    <p:sldId id="522" r:id="rId17"/>
    <p:sldId id="525" r:id="rId18"/>
    <p:sldId id="516" r:id="rId19"/>
    <p:sldId id="517" r:id="rId20"/>
    <p:sldId id="265" r:id="rId21"/>
    <p:sldId id="652" r:id="rId22"/>
    <p:sldId id="504" r:id="rId23"/>
    <p:sldId id="472" r:id="rId24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82" autoAdjust="0"/>
    <p:restoredTop sz="94326" autoAdjust="0"/>
  </p:normalViewPr>
  <p:slideViewPr>
    <p:cSldViewPr snapToGrid="0">
      <p:cViewPr varScale="1">
        <p:scale>
          <a:sx n="107" d="100"/>
          <a:sy n="107" d="100"/>
        </p:scale>
        <p:origin x="2268" y="114"/>
      </p:cViewPr>
      <p:guideLst/>
    </p:cSldViewPr>
  </p:slideViewPr>
  <p:outlineViewPr>
    <p:cViewPr>
      <p:scale>
        <a:sx n="33" d="100"/>
        <a:sy n="33" d="100"/>
      </p:scale>
      <p:origin x="0" y="-179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36D710-AF7A-734A-BEA9-A567A74C22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1EEF11-501B-2D4F-95E6-6C6540CE27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061C73C-7534-EA40-A27C-CF5782C53649}" type="datetime1">
              <a:rPr lang="en-US" altLang="en-US"/>
              <a:pPr/>
              <a:t>7/23/2020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66576-721B-0C4E-BAA0-AB38FE6DBE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r>
              <a:rPr lang="en-US" altLang="en-US"/>
              <a:t>©2014 CoAEMSP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70996-74C2-2846-9427-30AD3A2D06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20F2A03-7903-E540-B507-8EFD3CC603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32382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C61C74-97F8-9647-B836-919EA220D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352D52-71DA-3847-AC18-3B7D806F56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3B44191-F52E-2743-8493-785F6F190D50}" type="datetime1">
              <a:rPr lang="en-US" altLang="en-US"/>
              <a:pPr/>
              <a:t>7/23/2020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921A3C1-28A3-A545-A493-B2F333BABA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8EE61E3-98E0-3C46-AC9D-1E0115860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378A6-E759-C64A-BAB6-467DD9AD9C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r>
              <a:rPr lang="en-US" altLang="en-US"/>
              <a:t>©2014 CoAEMSP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A6767-6300-3F44-A9D0-5C0AAD3AE6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BF33288-7F58-9143-ABBF-FCF8D83C2D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8813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77004-F9DD-44B8-965B-9884C7C4E6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4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 dirty="0"/>
              <a:t>Jennifer will start the webinar with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a general welcome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housekeeping items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everyone is on mute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webinar is being recorded and may be posted at a later date (depending on quality of recording)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/>
              <a:t>introducing the moderators and facilitators, i.e., the voices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/>
              <a:t>instructing attendees how to ask questions</a:t>
            </a:r>
          </a:p>
        </p:txBody>
      </p:sp>
      <p:sp>
        <p:nvSpPr>
          <p:cNvPr id="138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5797F3-D3EC-2B4C-9836-DFD50D57D6DA}" type="slidenum">
              <a:rPr lang="en-US" sz="1200"/>
              <a:pPr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71561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77004-F9DD-44B8-965B-9884C7C4E6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1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©2014 CoAEMSP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057D01-0546-8043-AE50-E37E35537CB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8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60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ubhead -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9521"/>
            <a:ext cx="8229600" cy="584728"/>
          </a:xfrm>
          <a:prstGeom prst="rect">
            <a:avLst/>
          </a:prstGeom>
        </p:spPr>
        <p:txBody>
          <a:bodyPr vert="horz"/>
          <a:lstStyle>
            <a:lvl1pPr>
              <a:defRPr sz="3200" b="1" i="0" baseline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4"/>
          </p:nvPr>
        </p:nvSpPr>
        <p:spPr>
          <a:xfrm>
            <a:off x="522514" y="1280160"/>
            <a:ext cx="8098971" cy="4609736"/>
          </a:xfrm>
          <a:prstGeom prst="rect">
            <a:avLst/>
          </a:prstGeom>
        </p:spPr>
        <p:txBody>
          <a:bodyPr vert="horz"/>
          <a:lstStyle>
            <a:lvl1pPr marL="457200" indent="-457200">
              <a:spcAft>
                <a:spcPts val="600"/>
              </a:spcAft>
              <a:buFont typeface="Wingdings" panose="05000000000000000000" pitchFamily="2" charset="2"/>
              <a:buChar char="q"/>
              <a:defRPr sz="28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457200">
              <a:buFont typeface="Wingdings" panose="05000000000000000000" pitchFamily="2" charset="2"/>
              <a:buChar char="q"/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-457200">
              <a:buFont typeface="Wingdings" panose="05000000000000000000" pitchFamily="2" charset="2"/>
              <a:buChar char="q"/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43000" indent="-457200">
              <a:buFont typeface="Wingdings" panose="05000000000000000000" pitchFamily="2" charset="2"/>
              <a:buChar char="q"/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600" indent="-457200">
              <a:buFont typeface="Wingdings" panose="05000000000000000000" pitchFamily="2" charset="2"/>
              <a:buChar char="q"/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193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457201"/>
            <a:ext cx="8229600" cy="5577840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600"/>
              </a:spcAft>
              <a:defRPr sz="1800" b="0" i="0">
                <a:solidFill>
                  <a:schemeClr val="tx1"/>
                </a:solidFill>
              </a:defRPr>
            </a:lvl1pPr>
            <a:lvl2pPr marL="514350" indent="-285750">
              <a:buFont typeface="Wingdings" panose="05000000000000000000" pitchFamily="2" charset="2"/>
              <a:buChar char="q"/>
              <a:defRPr/>
            </a:lvl2pPr>
            <a:lvl3pPr marL="742950" indent="-285750">
              <a:buFont typeface="Wingdings" panose="05000000000000000000" pitchFamily="2" charset="2"/>
              <a:buChar char="q"/>
              <a:defRPr/>
            </a:lvl3pPr>
            <a:lvl4pPr marL="971550" indent="-285750">
              <a:buFont typeface="Wingdings" panose="05000000000000000000" pitchFamily="2" charset="2"/>
              <a:buChar char="q"/>
              <a:defRPr/>
            </a:lvl4pPr>
            <a:lvl5pPr marL="1200150" indent="-285750"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811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ubhead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0161"/>
            <a:ext cx="8229600" cy="584728"/>
          </a:xfrm>
          <a:prstGeom prst="rect">
            <a:avLst/>
          </a:prstGeom>
        </p:spPr>
        <p:txBody>
          <a:bodyPr vert="horz"/>
          <a:lstStyle>
            <a:lvl1pPr>
              <a:defRPr sz="2400" b="0" i="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4"/>
          </p:nvPr>
        </p:nvSpPr>
        <p:spPr>
          <a:xfrm>
            <a:off x="457200" y="1147700"/>
            <a:ext cx="4056551" cy="4938140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600"/>
              </a:spcAft>
              <a:defRPr sz="18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5"/>
          </p:nvPr>
        </p:nvSpPr>
        <p:spPr>
          <a:xfrm>
            <a:off x="4630249" y="1147700"/>
            <a:ext cx="4056551" cy="4948300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600"/>
              </a:spcAft>
              <a:defRPr sz="18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AC6DF7-A165-3F44-A416-7151EA96CB44}"/>
              </a:ext>
            </a:extLst>
          </p:cNvPr>
          <p:cNvSpPr/>
          <p:nvPr/>
        </p:nvSpPr>
        <p:spPr>
          <a:xfrm>
            <a:off x="0" y="436563"/>
            <a:ext cx="2387600" cy="55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Verdana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558400" y="683521"/>
            <a:ext cx="6128399" cy="584728"/>
          </a:xfrm>
          <a:prstGeom prst="rect">
            <a:avLst/>
          </a:prstGeom>
        </p:spPr>
        <p:txBody>
          <a:bodyPr vert="horz"/>
          <a:lstStyle>
            <a:lvl1pPr>
              <a:defRPr sz="2400" b="0" i="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2558400" y="1381760"/>
            <a:ext cx="6128399" cy="4795519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600"/>
              </a:spcAft>
              <a:defRPr sz="18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6"/>
          </p:nvPr>
        </p:nvSpPr>
        <p:spPr>
          <a:xfrm>
            <a:off x="356800" y="682943"/>
            <a:ext cx="1946275" cy="5189537"/>
          </a:xfrm>
          <a:prstGeom prst="rect">
            <a:avLst/>
          </a:prstGeom>
        </p:spPr>
        <p:txBody>
          <a:bodyPr vert="horz"/>
          <a:lstStyle>
            <a:lvl1pPr>
              <a:defRPr sz="1800" b="1" i="0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73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491392"/>
            <a:ext cx="3460658" cy="545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938110" y="480321"/>
            <a:ext cx="4748690" cy="584728"/>
          </a:xfrm>
          <a:prstGeom prst="rect">
            <a:avLst/>
          </a:prstGeom>
        </p:spPr>
        <p:txBody>
          <a:bodyPr vert="horz"/>
          <a:lstStyle>
            <a:lvl1pPr>
              <a:defRPr sz="2400" b="0" i="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3938110" y="1158240"/>
            <a:ext cx="4748690" cy="4826000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600"/>
              </a:spcAft>
              <a:defRPr sz="18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0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679175"/>
            <a:ext cx="2057400" cy="20391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2839659"/>
            <a:ext cx="2057400" cy="20391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531121"/>
            <a:ext cx="6057586" cy="584728"/>
          </a:xfrm>
          <a:prstGeom prst="rect">
            <a:avLst/>
          </a:prstGeom>
        </p:spPr>
        <p:txBody>
          <a:bodyPr vert="horz"/>
          <a:lstStyle>
            <a:lvl1pPr>
              <a:defRPr sz="2400" b="0" i="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6"/>
          </p:nvPr>
        </p:nvSpPr>
        <p:spPr>
          <a:xfrm>
            <a:off x="457200" y="1239520"/>
            <a:ext cx="6057586" cy="4663439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600"/>
              </a:spcAft>
              <a:defRPr sz="18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3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site Imag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ramedics 3.jpg">
            <a:extLst>
              <a:ext uri="{FF2B5EF4-FFF2-40B4-BE49-F238E27FC236}">
                <a16:creationId xmlns:a16="http://schemas.microsoft.com/office/drawing/2014/main" id="{AF4C60A5-DBE1-EE4E-8C86-898CC54F3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40814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aramedics.jpg">
            <a:extLst>
              <a:ext uri="{FF2B5EF4-FFF2-40B4-BE49-F238E27FC236}">
                <a16:creationId xmlns:a16="http://schemas.microsoft.com/office/drawing/2014/main" id="{06F9CA90-0DF1-4949-B0EC-E5046C91A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7850"/>
            <a:ext cx="4081463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358418" y="835921"/>
            <a:ext cx="4328381" cy="584728"/>
          </a:xfrm>
          <a:prstGeom prst="rect">
            <a:avLst/>
          </a:prstGeom>
        </p:spPr>
        <p:txBody>
          <a:bodyPr vert="horz"/>
          <a:lstStyle>
            <a:lvl1pPr>
              <a:defRPr sz="2400" b="0" i="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358418" y="1513840"/>
            <a:ext cx="4328381" cy="4329487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600"/>
              </a:spcAft>
              <a:defRPr sz="18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9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CD1E7-55FC-6446-8CE3-F4C302317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4149B-A498-B34D-81F5-E7F4527A0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49A91-D5CA-5743-B460-C7C29086B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3191-DFE7-EE41-B5FD-F894F5942837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3ABBB-466A-E042-AE9B-564988AC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809E7-59E2-CC40-B18C-04F7880CA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D496-F2BC-F740-AE41-66B695E37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4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oAEMSP-PP-Masthead.ai">
            <a:extLst>
              <a:ext uri="{FF2B5EF4-FFF2-40B4-BE49-F238E27FC236}">
                <a16:creationId xmlns:a16="http://schemas.microsoft.com/office/drawing/2014/main" id="{EED70CC0-5098-D34E-AF60-370A2C129D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167438"/>
            <a:ext cx="92106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2" r:id="rId5"/>
    <p:sldLayoutId id="2147483800" r:id="rId6"/>
    <p:sldLayoutId id="2147483801" r:id="rId7"/>
    <p:sldLayoutId id="2147483803" r:id="rId8"/>
    <p:sldLayoutId id="2147483804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Verdana"/>
          <a:ea typeface="ＭＳ Ｐゴシック" panose="020B0600070205080204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34" charset="-128"/>
        </a:defRPr>
      </a:lvl9pPr>
    </p:titleStyle>
    <p:bodyStyle>
      <a:lvl1pPr algn="l" rtl="0" eaLnBrk="1" fontAlgn="base" hangingPunct="1">
        <a:spcBef>
          <a:spcPts val="2000"/>
        </a:spcBef>
        <a:spcAft>
          <a:spcPct val="0"/>
        </a:spcAft>
        <a:buClr>
          <a:schemeClr val="accent1"/>
        </a:buClr>
        <a:buSzPct val="75000"/>
        <a:defRPr sz="2000" b="1" kern="1200">
          <a:solidFill>
            <a:schemeClr val="tx2"/>
          </a:solidFill>
          <a:latin typeface="Verdana"/>
          <a:ea typeface="ＭＳ Ｐゴシック" panose="020B0600070205080204" pitchFamily="34" charset="-128"/>
          <a:cs typeface="+mn-cs"/>
        </a:defRPr>
      </a:lvl1pPr>
      <a:lvl2pPr marL="228600" algn="l" rtl="0" eaLnBrk="1" fontAlgn="base" hangingPunct="1">
        <a:spcBef>
          <a:spcPts val="600"/>
        </a:spcBef>
        <a:spcAft>
          <a:spcPct val="0"/>
        </a:spcAft>
        <a:buClr>
          <a:srgbClr val="61AAF6"/>
        </a:buClr>
        <a:buSzPct val="75000"/>
        <a:defRPr kern="1200">
          <a:solidFill>
            <a:schemeClr val="tx1"/>
          </a:solidFill>
          <a:latin typeface="Verdana"/>
          <a:ea typeface="ＭＳ Ｐゴシック" panose="020B0600070205080204" pitchFamily="34" charset="-128"/>
          <a:cs typeface="+mn-cs"/>
        </a:defRPr>
      </a:lvl2pPr>
      <a:lvl3pPr marL="4572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defRPr kern="1200">
          <a:solidFill>
            <a:schemeClr val="tx1"/>
          </a:solidFill>
          <a:latin typeface="Verdana"/>
          <a:ea typeface="ＭＳ Ｐゴシック" panose="020B0600070205080204" pitchFamily="34" charset="-128"/>
          <a:cs typeface="+mn-cs"/>
        </a:defRPr>
      </a:lvl3pPr>
      <a:lvl4pPr marL="685800" algn="l" rtl="0" eaLnBrk="1" fontAlgn="base" hangingPunct="1">
        <a:spcBef>
          <a:spcPts val="600"/>
        </a:spcBef>
        <a:spcAft>
          <a:spcPct val="0"/>
        </a:spcAft>
        <a:buClr>
          <a:srgbClr val="61AAF6"/>
        </a:buClr>
        <a:buSzPct val="75000"/>
        <a:defRPr kern="1200">
          <a:solidFill>
            <a:schemeClr val="tx1"/>
          </a:solidFill>
          <a:latin typeface="Verdana"/>
          <a:ea typeface="ＭＳ Ｐゴシック" panose="020B0600070205080204" pitchFamily="34" charset="-128"/>
          <a:cs typeface="+mn-cs"/>
        </a:defRPr>
      </a:lvl4pPr>
      <a:lvl5pPr marL="9144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defRPr kern="1200">
          <a:solidFill>
            <a:schemeClr val="tx1"/>
          </a:solidFill>
          <a:latin typeface="Verdana"/>
          <a:ea typeface="ＭＳ Ｐゴシック" panose="020B0600070205080204" pitchFamily="34" charset="-128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Lisa@coaemsp.or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../../COMMUNICATIONS/The%20CAAHEP%20Accreditation%20Process%20for%20Paramedic%20Programs%20-%20cycl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947548-9200-4D4B-ABF7-C8FAB73B5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228" y="2356961"/>
            <a:ext cx="8212822" cy="2073021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</a:rPr>
              <a:t>Completing the Self Study Report</a:t>
            </a:r>
            <a:b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br>
              <a:rPr lang="en-US" sz="4575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en-US" sz="2400" i="1" dirty="0">
                <a:solidFill>
                  <a:srgbClr val="0070C0"/>
                </a:solidFill>
                <a:latin typeface="Cambria" panose="02040503050406030204" pitchFamily="18" charset="0"/>
              </a:rPr>
              <a:t>July 23, 2020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16382" y="2914237"/>
            <a:ext cx="6172200" cy="9020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 baseline="0">
                <a:solidFill>
                  <a:schemeClr val="tx2"/>
                </a:solidFill>
                <a:latin typeface="Verdana"/>
                <a:ea typeface="+mj-ea"/>
                <a:cs typeface="+mj-cs"/>
              </a:defRPr>
            </a:lvl1pPr>
          </a:lstStyle>
          <a:p>
            <a:pPr marL="1113235" defTabSz="685800" fontAlgn="auto">
              <a:spcAft>
                <a:spcPts val="0"/>
              </a:spcAft>
              <a:defRPr/>
            </a:pPr>
            <a:endParaRPr lang="en-US" sz="2100" b="0" i="1" dirty="0">
              <a:solidFill>
                <a:srgbClr val="E7E6E6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3852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082904-325C-4E91-8558-B8043A959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89422A-0EA7-406E-9423-35A9E7190FC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Invoice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AA448B-BBE0-44EA-BE2F-FCC00CA49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688" y="737328"/>
            <a:ext cx="4344573" cy="543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88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C2AD3-28FD-490F-9A91-E45B1EF1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40273-6F53-4623-B77A-A4FC81CDD2F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en-US" dirty="0"/>
              <a:t>Red triangle in a cell: hover and text/instructions are revealed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Folder on hard drive or program shared drive not the cloud</a:t>
            </a:r>
          </a:p>
          <a:p>
            <a:pPr lvl="1"/>
            <a:r>
              <a:rPr lang="en-US" dirty="0"/>
              <a:t>Place the Excel SSR in the folder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860F4B-12BE-488F-8F88-1FF3DCFEC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30" y="2239474"/>
            <a:ext cx="8634937" cy="58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9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E9409-9F33-4A96-9F47-27CE2A8A8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E2512-C83E-4F5D-94D5-834E3079A26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en-US" dirty="0"/>
              <a:t>Folder for supporting documentation</a:t>
            </a:r>
          </a:p>
          <a:p>
            <a:pPr lvl="1"/>
            <a:r>
              <a:rPr lang="en-US" dirty="0"/>
              <a:t>Sub-folders for each tab </a:t>
            </a:r>
          </a:p>
          <a:p>
            <a:endParaRPr lang="en-US" dirty="0"/>
          </a:p>
        </p:txBody>
      </p:sp>
      <p:pic>
        <p:nvPicPr>
          <p:cNvPr id="4098" name="Picture 2" descr="cdn.shopify.com/s/files/1/2677/1802/products/Po...">
            <a:extLst>
              <a:ext uri="{FF2B5EF4-FFF2-40B4-BE49-F238E27FC236}">
                <a16:creationId xmlns:a16="http://schemas.microsoft.com/office/drawing/2014/main" id="{105C15FD-5D8D-4B19-9617-C47C89A98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078" y="2592564"/>
            <a:ext cx="1016390" cy="10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dn.shopify.com/s/files/1/2677/1802/products/Po...">
            <a:extLst>
              <a:ext uri="{FF2B5EF4-FFF2-40B4-BE49-F238E27FC236}">
                <a16:creationId xmlns:a16="http://schemas.microsoft.com/office/drawing/2014/main" id="{440503D0-1ABB-4E67-B262-EDF5E80A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7" y="3622578"/>
            <a:ext cx="1143585" cy="8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dn.shopify.com/s/files/1/2677/1802/products/Po...">
            <a:extLst>
              <a:ext uri="{FF2B5EF4-FFF2-40B4-BE49-F238E27FC236}">
                <a16:creationId xmlns:a16="http://schemas.microsoft.com/office/drawing/2014/main" id="{C2228268-47DF-47DD-B12D-1FFFBBD0A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769" y="5271050"/>
            <a:ext cx="1016390" cy="10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dn.shopify.com/s/files/1/2677/1802/products/Po...">
            <a:extLst>
              <a:ext uri="{FF2B5EF4-FFF2-40B4-BE49-F238E27FC236}">
                <a16:creationId xmlns:a16="http://schemas.microsoft.com/office/drawing/2014/main" id="{5B8B877C-8D3F-44A0-B4F0-E3E51661D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92" y="4322704"/>
            <a:ext cx="1016390" cy="10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dn.shopify.com/s/files/1/2677/1802/products/Po...">
            <a:extLst>
              <a:ext uri="{FF2B5EF4-FFF2-40B4-BE49-F238E27FC236}">
                <a16:creationId xmlns:a16="http://schemas.microsoft.com/office/drawing/2014/main" id="{3025B0ED-4728-417B-8C8B-2D9652939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05" y="2633912"/>
            <a:ext cx="1016390" cy="10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dn.shopify.com/s/files/1/2677/1802/products/Po...">
            <a:extLst>
              <a:ext uri="{FF2B5EF4-FFF2-40B4-BE49-F238E27FC236}">
                <a16:creationId xmlns:a16="http://schemas.microsoft.com/office/drawing/2014/main" id="{33FE0210-C8A4-41A8-BA76-66E17A8CA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202" y="3409070"/>
            <a:ext cx="1016390" cy="10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dn.shopify.com/s/files/1/2677/1802/products/Po...">
            <a:extLst>
              <a:ext uri="{FF2B5EF4-FFF2-40B4-BE49-F238E27FC236}">
                <a16:creationId xmlns:a16="http://schemas.microsoft.com/office/drawing/2014/main" id="{37B7F13A-CBC2-47D6-9ABA-CD836DB7B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49" y="4281679"/>
            <a:ext cx="1016390" cy="10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dn.shopify.com/s/files/1/2677/1802/products/Po...">
            <a:extLst>
              <a:ext uri="{FF2B5EF4-FFF2-40B4-BE49-F238E27FC236}">
                <a16:creationId xmlns:a16="http://schemas.microsoft.com/office/drawing/2014/main" id="{EC97B214-1902-444C-AE66-6465AD3B1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714">
            <a:off x="4882201" y="5206852"/>
            <a:ext cx="1016390" cy="10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A3948B-4397-4275-9DEE-8EC93017A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475" y="2298510"/>
            <a:ext cx="2116914" cy="3906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D59B35-0749-4C9C-B632-408092AF6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980" y="2302313"/>
            <a:ext cx="1727738" cy="3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20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8F88-5665-4ED7-B9CE-283A01A1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D5D6F-5D27-4E55-8E11-3A19E6A3EF6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en-US" dirty="0"/>
              <a:t>Number of supporting documents vary</a:t>
            </a:r>
          </a:p>
          <a:p>
            <a:pPr lvl="1"/>
            <a:r>
              <a:rPr lang="en-US" dirty="0"/>
              <a:t>If using sub-folders, move to the ‘documentation’ folder for final submission</a:t>
            </a:r>
          </a:p>
          <a:p>
            <a:pPr lvl="1"/>
            <a:r>
              <a:rPr lang="en-US" dirty="0"/>
              <a:t>Label all documents with the exact name as specified in the SSR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FFBD0-2AF8-4622-9D2D-9B9D6CF37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853" y="4285004"/>
            <a:ext cx="40290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49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21A2-886F-4147-A4CB-E5B8E719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1BFBD-71AD-42F7-8C09-78606F75DD8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DA7B64-AFE8-4600-B9D9-E29AA238D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2" y="2043847"/>
            <a:ext cx="8918917" cy="438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43FD67-FD7A-4E78-93EB-FA6B4A1A1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24" y="3070041"/>
            <a:ext cx="8686800" cy="3589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BB864F-85B6-4CB7-875E-C4B3409EE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82" y="4109237"/>
            <a:ext cx="8799342" cy="34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00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EC8AD-F8D3-45A2-B72B-73751F641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932DA-63F2-41BE-89E0-6C240578163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en-US" dirty="0"/>
              <a:t>Begin when the notification email arrives</a:t>
            </a:r>
          </a:p>
          <a:p>
            <a:pPr lvl="1"/>
            <a:r>
              <a:rPr lang="en-US" dirty="0"/>
              <a:t>Review the entire SSR and the requested documentation </a:t>
            </a:r>
          </a:p>
          <a:p>
            <a:pPr lvl="1"/>
            <a:r>
              <a:rPr lang="en-US" dirty="0"/>
              <a:t>Download </a:t>
            </a:r>
            <a:r>
              <a:rPr lang="en-US" i="1" dirty="0"/>
              <a:t>Getting Started: an Action Plan for CAAHEP Accreditation</a:t>
            </a:r>
            <a:r>
              <a:rPr lang="en-US" dirty="0"/>
              <a:t> and establish due 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49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09262A-0BE6-4A0B-810C-A119F3B8D38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66787" y="1008062"/>
            <a:ext cx="72104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12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DFB97D-2A03-4AFA-A563-7ED383665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EE549D-CA4E-45DE-9DC5-14BA8F1F4ED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en-US" i="1" dirty="0"/>
              <a:t>Standards and Interpretations</a:t>
            </a:r>
            <a:r>
              <a:rPr lang="en-US" dirty="0"/>
              <a:t> document </a:t>
            </a:r>
          </a:p>
          <a:p>
            <a:endParaRPr lang="en-US" dirty="0"/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F6865607-1EF7-4432-98E2-7046ECE6C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01" y="1280159"/>
            <a:ext cx="8416095" cy="388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12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C1796-763B-43FC-A2D7-388EE1E0B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86FFA-1639-4497-AC7C-270F22C16BE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 the information needed with staff and Medical Director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Assign activities as need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6734E7-43C1-4F25-AE96-B68353BE69A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3074" name="Picture 2" descr="Delegate blank list — Stock Vector">
            <a:extLst>
              <a:ext uri="{FF2B5EF4-FFF2-40B4-BE49-F238E27FC236}">
                <a16:creationId xmlns:a16="http://schemas.microsoft.com/office/drawing/2014/main" id="{1D8CA731-864C-4CAA-A28E-D384B843F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89" y="1851684"/>
            <a:ext cx="3632469" cy="27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52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F5A61-6A7D-4B52-B52A-560AF596C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2653-5D23-40F7-8B9B-FB635A8074D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 dedicated time to work on completing the SSR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 adequate time for review by management team/dean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Proof multiple times for content, completeness, and accuracy</a:t>
            </a:r>
          </a:p>
          <a:p>
            <a:endParaRPr lang="en-US" dirty="0"/>
          </a:p>
        </p:txBody>
      </p:sp>
      <p:pic>
        <p:nvPicPr>
          <p:cNvPr id="5122" name="Picture 2" descr="Standard of proof in wrongful dismissal cases | First Reference Talks">
            <a:extLst>
              <a:ext uri="{FF2B5EF4-FFF2-40B4-BE49-F238E27FC236}">
                <a16:creationId xmlns:a16="http://schemas.microsoft.com/office/drawing/2014/main" id="{02B9EF8A-9700-4D14-8603-3DE9EAED1684}"/>
              </a:ext>
            </a:extLst>
          </p:cNvPr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1510300"/>
            <a:ext cx="4056062" cy="25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03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2"/>
          <p:cNvSpPr>
            <a:spLocks noGrp="1"/>
          </p:cNvSpPr>
          <p:nvPr>
            <p:ph type="title"/>
          </p:nvPr>
        </p:nvSpPr>
        <p:spPr>
          <a:xfrm>
            <a:off x="218830" y="2767109"/>
            <a:ext cx="2620843" cy="518763"/>
          </a:xfrm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</a:rPr>
              <a:t>The Voices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904DE7-5E4C-704E-9005-1732ECA930EE}"/>
              </a:ext>
            </a:extLst>
          </p:cNvPr>
          <p:cNvGrpSpPr/>
          <p:nvPr/>
        </p:nvGrpSpPr>
        <p:grpSpPr>
          <a:xfrm>
            <a:off x="2895089" y="1317788"/>
            <a:ext cx="1508760" cy="1968084"/>
            <a:chOff x="3609954" y="233970"/>
            <a:chExt cx="2011680" cy="26241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AB935D0-1FAA-284F-84D1-CDFA3951E3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269" t="4579" r="28695" b="38563"/>
            <a:stretch/>
          </p:blipFill>
          <p:spPr>
            <a:xfrm>
              <a:off x="3730007" y="233970"/>
              <a:ext cx="1771575" cy="186347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2977F7-5259-5841-B8CF-0FF3FA241977}"/>
                </a:ext>
              </a:extLst>
            </p:cNvPr>
            <p:cNvSpPr txBox="1"/>
            <p:nvPr/>
          </p:nvSpPr>
          <p:spPr>
            <a:xfrm flipH="1">
              <a:off x="3609954" y="2119418"/>
              <a:ext cx="20116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Jennifer Anderson Warwick</a:t>
              </a:r>
            </a:p>
            <a:p>
              <a:pPr algn="ctr"/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Accreditation Consultant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AE05C3-9C89-2747-B6B3-B41851AA50C0}"/>
              </a:ext>
            </a:extLst>
          </p:cNvPr>
          <p:cNvGrpSpPr/>
          <p:nvPr/>
        </p:nvGrpSpPr>
        <p:grpSpPr>
          <a:xfrm>
            <a:off x="4830192" y="1317788"/>
            <a:ext cx="1508760" cy="2554104"/>
            <a:chOff x="6379189" y="3043772"/>
            <a:chExt cx="2011680" cy="3405471"/>
          </a:xfrm>
        </p:grpSpPr>
        <p:pic>
          <p:nvPicPr>
            <p:cNvPr id="30" name="Content Placeholder 15" descr="Tritt.jpg">
              <a:extLst>
                <a:ext uri="{FF2B5EF4-FFF2-40B4-BE49-F238E27FC236}">
                  <a16:creationId xmlns:a16="http://schemas.microsoft.com/office/drawing/2014/main" id="{99155AE4-1DD8-7048-863A-C72354C16A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94" r="417"/>
            <a:stretch/>
          </p:blipFill>
          <p:spPr>
            <a:xfrm>
              <a:off x="6642057" y="3043772"/>
              <a:ext cx="1485944" cy="185230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70030E-1796-9E4B-9F6B-1FC6DDFABFF0}"/>
                </a:ext>
              </a:extLst>
            </p:cNvPr>
            <p:cNvSpPr txBox="1"/>
            <p:nvPr/>
          </p:nvSpPr>
          <p:spPr>
            <a:xfrm flipH="1">
              <a:off x="6379189" y="4947978"/>
              <a:ext cx="2011680" cy="1501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Patricia </a:t>
              </a:r>
              <a:r>
                <a:rPr lang="en-US" sz="1050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Tritt</a:t>
              </a:r>
              <a:endParaRPr lang="en-US" sz="105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Aft>
                  <a:spcPts val="450"/>
                </a:spcAft>
              </a:pPr>
              <a:r>
                <a:rPr lang="en-US" sz="1050" i="1" dirty="0">
                  <a:latin typeface="Calibri" panose="020F0502020204030204" pitchFamily="34" charset="0"/>
                  <a:cs typeface="Calibri" panose="020F0502020204030204" pitchFamily="34" charset="0"/>
                </a:rPr>
                <a:t>Day Job</a:t>
              </a:r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: Director of Instruction, AMR Learning</a:t>
              </a:r>
            </a:p>
            <a:p>
              <a:r>
                <a:rPr lang="en-US" sz="1050" i="1" dirty="0">
                  <a:latin typeface="Calibri" panose="020F0502020204030204" pitchFamily="34" charset="0"/>
                  <a:cs typeface="Calibri" panose="020F0502020204030204" pitchFamily="34" charset="0"/>
                </a:rPr>
                <a:t>Volunteer Role</a:t>
              </a:r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b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Past Board Member</a:t>
              </a:r>
            </a:p>
          </p:txBody>
        </p:sp>
      </p:grpSp>
      <p:pic>
        <p:nvPicPr>
          <p:cNvPr id="22" name="Picture Placeholder 16" descr="Collard, Lisa.jpg">
            <a:extLst>
              <a:ext uri="{FF2B5EF4-FFF2-40B4-BE49-F238E27FC236}">
                <a16:creationId xmlns:a16="http://schemas.microsoft.com/office/drawing/2014/main" id="{51C435B9-2075-4549-ACD6-786D4227CE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65" r="-17265"/>
          <a:stretch>
            <a:fillRect/>
          </a:stretch>
        </p:blipFill>
        <p:spPr>
          <a:xfrm>
            <a:off x="6730943" y="1317788"/>
            <a:ext cx="1508760" cy="1495349"/>
          </a:xfrm>
          <a:prstGeom prst="rect">
            <a:avLst/>
          </a:prstGeom>
        </p:spPr>
      </p:pic>
      <p:sp>
        <p:nvSpPr>
          <p:cNvPr id="26" name="Title 9">
            <a:extLst>
              <a:ext uri="{FF2B5EF4-FFF2-40B4-BE49-F238E27FC236}">
                <a16:creationId xmlns:a16="http://schemas.microsoft.com/office/drawing/2014/main" id="{1D9B11D1-4448-4372-91CD-A9184B2F1CA1}"/>
              </a:ext>
            </a:extLst>
          </p:cNvPr>
          <p:cNvSpPr txBox="1">
            <a:spLocks/>
          </p:cNvSpPr>
          <p:nvPr/>
        </p:nvSpPr>
        <p:spPr>
          <a:xfrm>
            <a:off x="6730943" y="2846830"/>
            <a:ext cx="1791668" cy="878084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spcBef>
                <a:spcPct val="0"/>
              </a:spcBef>
              <a:spcAft>
                <a:spcPts val="400"/>
              </a:spcAft>
              <a:buNone/>
              <a:defRPr sz="2400" b="0" i="0" kern="1200" baseline="0">
                <a:solidFill>
                  <a:schemeClr val="bg2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Lisa Collard, AS</a:t>
            </a:r>
          </a:p>
          <a:p>
            <a:r>
              <a: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Accreditation Services Specialist</a:t>
            </a:r>
          </a:p>
        </p:txBody>
      </p:sp>
    </p:spTree>
    <p:extLst>
      <p:ext uri="{BB962C8B-B14F-4D97-AF65-F5344CB8AC3E}">
        <p14:creationId xmlns:p14="http://schemas.microsoft.com/office/powerpoint/2010/main" val="3922996219"/>
      </p:ext>
    </p:extLst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7FCF9-3441-484B-BBD5-4D997330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 errors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EE919C5-7266-6C43-9C74-4E7F1A56F4D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72000" y="1976072"/>
            <a:ext cx="4056063" cy="2306817"/>
          </a:xfrm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F8486E98-F2AD-E143-A722-1E463865ACD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1147699"/>
            <a:ext cx="4056551" cy="49483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in a cloud sharing environment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naming documents exactly as specified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reviewing documents for correct portrait orientation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Poor scan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57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4BDECC-38A3-4200-8B41-929C8E90A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513927"/>
            <a:ext cx="8229600" cy="584728"/>
          </a:xfrm>
        </p:spPr>
        <p:txBody>
          <a:bodyPr/>
          <a:lstStyle/>
          <a:p>
            <a:r>
              <a:rPr lang="en-US" dirty="0"/>
              <a:t>Need help?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B4EDB9-7900-4893-BEA7-1B7BCCD8F08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Lisa Collard</a:t>
            </a:r>
          </a:p>
          <a:p>
            <a:pPr lvl="1"/>
            <a:r>
              <a:rPr lang="en-US" dirty="0">
                <a:hlinkClick r:id="rId2"/>
              </a:rPr>
              <a:t>Lisa@coaemsp.org</a:t>
            </a:r>
            <a:endParaRPr lang="en-US" dirty="0"/>
          </a:p>
          <a:p>
            <a:pPr lvl="1"/>
            <a:r>
              <a:rPr lang="en-US" dirty="0"/>
              <a:t>214-703-8445, </a:t>
            </a:r>
            <a:r>
              <a:rPr lang="en-US" dirty="0" err="1"/>
              <a:t>ext</a:t>
            </a:r>
            <a:r>
              <a:rPr lang="en-US" dirty="0"/>
              <a:t> 118</a:t>
            </a:r>
          </a:p>
        </p:txBody>
      </p:sp>
    </p:spTree>
    <p:extLst>
      <p:ext uri="{BB962C8B-B14F-4D97-AF65-F5344CB8AC3E}">
        <p14:creationId xmlns:p14="http://schemas.microsoft.com/office/powerpoint/2010/main" val="2402206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EC736-030F-404E-AB08-4EACF6679A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pPr algn="ctr"/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Accreditation is an everyday activity!</a:t>
            </a:r>
          </a:p>
          <a:p>
            <a:pPr algn="ctr"/>
            <a:endParaRPr lang="en-US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Image result for calendar">
            <a:extLst>
              <a:ext uri="{FF2B5EF4-FFF2-40B4-BE49-F238E27FC236}">
                <a16:creationId xmlns:a16="http://schemas.microsoft.com/office/drawing/2014/main" id="{A3661F4E-87A4-42AD-AB94-F78A7CB9F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4187191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9581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F02D1191-C7A5-7F4F-AF76-9B230F6DD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515"/>
            <a:ext cx="9144000" cy="51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7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0BEDD5-3E93-4D13-820B-48484EB9B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1" y="1044992"/>
            <a:ext cx="5445442" cy="443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78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CE280-6A99-7B4E-A7E5-CC8D11353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929DF-D8A4-4524-A7DF-72BC814396E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 notification 6 months prior to due date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ISSR due to no later than 6 months after on-time graduation of the LoR cohort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 a link to the CoA website 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the correct SSR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Electronic submission</a:t>
            </a:r>
          </a:p>
        </p:txBody>
      </p:sp>
      <p:pic>
        <p:nvPicPr>
          <p:cNvPr id="1026" name="Picture 2" descr="FULL VIP 6 Month Membership – VIP Income Sharks">
            <a:extLst>
              <a:ext uri="{FF2B5EF4-FFF2-40B4-BE49-F238E27FC236}">
                <a16:creationId xmlns:a16="http://schemas.microsoft.com/office/drawing/2014/main" id="{677998CD-438B-4F56-8092-29AC5D1A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95" y="1885957"/>
            <a:ext cx="2820572" cy="282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43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9B896-66FD-4C26-BE59-8C461D868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C0F14-3859-40CD-8221-AB84772B12D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/>
            <a:r>
              <a:rPr lang="en-US" dirty="0"/>
              <a:t>Link to the Student Questionnaire</a:t>
            </a:r>
          </a:p>
          <a:p>
            <a:pPr lvl="0"/>
            <a:r>
              <a:rPr lang="en-US" dirty="0"/>
              <a:t>SSR format  </a:t>
            </a:r>
          </a:p>
          <a:p>
            <a:pPr lvl="1"/>
            <a:r>
              <a:rPr lang="en-US" dirty="0"/>
              <a:t>Excel and supporting documentation is attached as a PDF</a:t>
            </a:r>
          </a:p>
          <a:p>
            <a:pPr marL="285750" indent="-285750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D75DCA-8A3F-41C1-812F-5B10B897F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942" y="3952655"/>
            <a:ext cx="4615006" cy="149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49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8245AC-D553-4B93-A47F-0A12DDA7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8C769-F212-4885-81CE-C3EB5224757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en-US" dirty="0"/>
              <a:t>Protected format does not spell check</a:t>
            </a:r>
          </a:p>
          <a:p>
            <a:pPr lvl="1"/>
            <a:r>
              <a:rPr lang="en-US" dirty="0"/>
              <a:t>Built-in logic formulates questions based on how previous question was answered</a:t>
            </a:r>
          </a:p>
          <a:p>
            <a:pPr lvl="1"/>
            <a:r>
              <a:rPr lang="en-US" dirty="0"/>
              <a:t>Complete tabs in order for the logic to work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274EFDBD-B899-4272-A3E9-3AAA76B58AF8}"/>
              </a:ext>
            </a:extLst>
          </p:cNvPr>
          <p:cNvSpPr/>
          <p:nvPr/>
        </p:nvSpPr>
        <p:spPr>
          <a:xfrm>
            <a:off x="1181686" y="4529797"/>
            <a:ext cx="1097280" cy="58472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B426E2C8-9F93-48BF-B4A3-FC5AA64A76E0}"/>
              </a:ext>
            </a:extLst>
          </p:cNvPr>
          <p:cNvSpPr/>
          <p:nvPr/>
        </p:nvSpPr>
        <p:spPr>
          <a:xfrm>
            <a:off x="2812449" y="4529797"/>
            <a:ext cx="1097280" cy="58472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4E25AC6-F27B-4D12-BE23-83C401A41DB1}"/>
              </a:ext>
            </a:extLst>
          </p:cNvPr>
          <p:cNvSpPr/>
          <p:nvPr/>
        </p:nvSpPr>
        <p:spPr>
          <a:xfrm>
            <a:off x="4443212" y="4529797"/>
            <a:ext cx="1097280" cy="58472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B515DAA9-4E22-4C13-8F64-5209006AD853}"/>
              </a:ext>
            </a:extLst>
          </p:cNvPr>
          <p:cNvSpPr/>
          <p:nvPr/>
        </p:nvSpPr>
        <p:spPr>
          <a:xfrm>
            <a:off x="6309361" y="4529797"/>
            <a:ext cx="1097280" cy="58472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36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DA5FCF-4B45-4838-B899-7DA1443E1F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AD590B-94C4-41B0-B732-D9A32982B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25" y="295731"/>
            <a:ext cx="6865034" cy="610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1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F803D-8F84-4FDC-AB22-D7416186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BB3E57-EB46-4F6B-9564-701DE3F424A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429683" y="196948"/>
            <a:ext cx="6619381" cy="610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6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2C157-D25D-4E40-A198-FCB560ACD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by step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7D8EB-D5E2-4405-A066-0DF543B72B7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use a collaborative cloud-based system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 often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Scan all documents: no rotation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 is zipped, uploaded to the CoAEMSP file share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Invoice arrives from CoAEMSP and send at the time of submission 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2050" name="Picture 2" descr="Migration Of Unified Communications To Cloud-Based Platform – PC ...">
            <a:extLst>
              <a:ext uri="{FF2B5EF4-FFF2-40B4-BE49-F238E27FC236}">
                <a16:creationId xmlns:a16="http://schemas.microsoft.com/office/drawing/2014/main" id="{BED1034C-3048-4315-B430-58060DBAC824}"/>
              </a:ext>
            </a:extLst>
          </p:cNvPr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620" y="1384179"/>
            <a:ext cx="3648179" cy="258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FE1A7759-E7B3-4E1C-9994-1337E281E94C}"/>
              </a:ext>
            </a:extLst>
          </p:cNvPr>
          <p:cNvSpPr/>
          <p:nvPr/>
        </p:nvSpPr>
        <p:spPr>
          <a:xfrm>
            <a:off x="6405509" y="2218433"/>
            <a:ext cx="1964768" cy="1748655"/>
          </a:xfrm>
          <a:prstGeom prst="mathMultiply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45875"/>
      </p:ext>
    </p:extLst>
  </p:cSld>
  <p:clrMapOvr>
    <a:masterClrMapping/>
  </p:clrMapOvr>
</p:sld>
</file>

<file path=ppt/theme/theme1.xml><?xml version="1.0" encoding="utf-8"?>
<a:theme xmlns:a="http://schemas.openxmlformats.org/drawingml/2006/main" name="CoAEMSP - Masthead">
  <a:themeElements>
    <a:clrScheme name="CoAEMSP Colors">
      <a:dk1>
        <a:srgbClr val="000000"/>
      </a:dk1>
      <a:lt1>
        <a:sysClr val="window" lastClr="FFFFFF"/>
      </a:lt1>
      <a:dk2>
        <a:srgbClr val="990000"/>
      </a:dk2>
      <a:lt2>
        <a:srgbClr val="285B9C"/>
      </a:lt2>
      <a:accent1>
        <a:srgbClr val="0D72DA"/>
      </a:accent1>
      <a:accent2>
        <a:srgbClr val="808080"/>
      </a:accent2>
      <a:accent3>
        <a:srgbClr val="F5890F"/>
      </a:accent3>
      <a:accent4>
        <a:srgbClr val="8064A2"/>
      </a:accent4>
      <a:accent5>
        <a:srgbClr val="4BACC6"/>
      </a:accent5>
      <a:accent6>
        <a:srgbClr val="F79646"/>
      </a:accent6>
      <a:hlink>
        <a:srgbClr val="24237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CoAEMSP - Masthead</Template>
  <TotalTime>1558</TotalTime>
  <Words>431</Words>
  <Application>Microsoft Office PowerPoint</Application>
  <PresentationFormat>On-screen Show (4:3)</PresentationFormat>
  <Paragraphs>84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Tahoma</vt:lpstr>
      <vt:lpstr>Verdana</vt:lpstr>
      <vt:lpstr>Wingdings</vt:lpstr>
      <vt:lpstr>CoAEMSP - Masthead</vt:lpstr>
      <vt:lpstr>Completing the Self Study Report  July 23, 2020</vt:lpstr>
      <vt:lpstr>The Voices</vt:lpstr>
      <vt:lpstr>PowerPoint Presentation</vt:lpstr>
      <vt:lpstr>Process</vt:lpstr>
      <vt:lpstr>Process</vt:lpstr>
      <vt:lpstr>Process</vt:lpstr>
      <vt:lpstr>PowerPoint Presentation</vt:lpstr>
      <vt:lpstr> </vt:lpstr>
      <vt:lpstr>Step by step instructions</vt:lpstr>
      <vt:lpstr> </vt:lpstr>
      <vt:lpstr>Tips  </vt:lpstr>
      <vt:lpstr>Tips</vt:lpstr>
      <vt:lpstr>Tips</vt:lpstr>
      <vt:lpstr>Tabs</vt:lpstr>
      <vt:lpstr>Getting Started</vt:lpstr>
      <vt:lpstr>PowerPoint Presentation</vt:lpstr>
      <vt:lpstr>Getting Started</vt:lpstr>
      <vt:lpstr>Getting Started</vt:lpstr>
      <vt:lpstr>Getting Started</vt:lpstr>
      <vt:lpstr>Common errors</vt:lpstr>
      <vt:lpstr>Need help?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Anderson Warwick</dc:creator>
  <cp:lastModifiedBy>Patricia Tritt</cp:lastModifiedBy>
  <cp:revision>118</cp:revision>
  <cp:lastPrinted>2020-01-02T19:33:46Z</cp:lastPrinted>
  <dcterms:created xsi:type="dcterms:W3CDTF">2019-01-02T20:41:29Z</dcterms:created>
  <dcterms:modified xsi:type="dcterms:W3CDTF">2020-07-23T18:18:10Z</dcterms:modified>
</cp:coreProperties>
</file>